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4" r:id="rId6"/>
    <p:sldId id="285" r:id="rId7"/>
    <p:sldId id="303" r:id="rId8"/>
    <p:sldId id="302" r:id="rId9"/>
    <p:sldId id="286" r:id="rId10"/>
    <p:sldId id="287" r:id="rId11"/>
    <p:sldId id="299" r:id="rId12"/>
    <p:sldId id="295" r:id="rId13"/>
    <p:sldId id="296" r:id="rId14"/>
    <p:sldId id="297" r:id="rId15"/>
    <p:sldId id="298" r:id="rId16"/>
    <p:sldId id="301" r:id="rId17"/>
    <p:sldId id="306" r:id="rId18"/>
    <p:sldId id="307" r:id="rId19"/>
    <p:sldId id="304" r:id="rId20"/>
    <p:sldId id="305" r:id="rId21"/>
    <p:sldId id="308" r:id="rId22"/>
    <p:sldId id="300" r:id="rId23"/>
    <p:sldId id="290" r:id="rId24"/>
    <p:sldId id="291" r:id="rId25"/>
    <p:sldId id="292" r:id="rId26"/>
    <p:sldId id="293" r:id="rId27"/>
    <p:sldId id="294" r:id="rId28"/>
    <p:sldId id="288" r:id="rId29"/>
    <p:sldId id="289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4228" y="1707263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4228" y="2224353"/>
        <a:ext cx="3088125" cy="979799"/>
      </dsp:txXfrm>
    </dsp:sp>
    <dsp:sp modelId="{210823F6-AC1A-46E3-9D99-A319DF497539}">
      <dsp:nvSpPr>
        <dsp:cNvPr id="0" name=""/>
        <dsp:cNvSpPr/>
      </dsp:nvSpPr>
      <dsp:spPr>
        <a:xfrm>
          <a:off x="4636415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632774" y="1707263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632774" y="2224353"/>
        <a:ext cx="3088125" cy="979799"/>
      </dsp:txXfrm>
    </dsp:sp>
    <dsp:sp modelId="{B0A3ABD2-C471-4A21-8AEF-3843C86919E1}">
      <dsp:nvSpPr>
        <dsp:cNvPr id="0" name=""/>
        <dsp:cNvSpPr/>
      </dsp:nvSpPr>
      <dsp:spPr>
        <a:xfrm>
          <a:off x="8264962" y="51059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707263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7261321" y="1707263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224353"/>
          <a:ext cx="3088125" cy="97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7261321" y="2224353"/>
        <a:ext cx="3088125" cy="979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2tech.com/merge-multiple-csv-files-combine-one-large-csv-fil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ivvy-tripdata.s3.amazonaws.com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dester.com/divvy-bikes/" TargetMode="External"/><Relationship Id="rId2" Type="http://schemas.openxmlformats.org/officeDocument/2006/relationships/hyperlink" Target="https://divvybikes.com/pric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hicagotribune.com/news/ct-xpm-2013-12-16-ct-getting-around-met-1211-20131216-story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l7d/portfoilioprojects/blob/main/Cyclistic_data_analysis/cyclistic_script.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Cyclistic Bike-Sharing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Arlo Blanco</a:t>
            </a:r>
          </a:p>
          <a:p>
            <a:pPr algn="l"/>
            <a:r>
              <a:rPr lang="en-US" sz="2300" dirty="0">
                <a:solidFill>
                  <a:srgbClr val="5792BA"/>
                </a:solidFill>
              </a:rPr>
              <a:t>3/7/2022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38015-F06E-4DFB-942C-626BDDBA0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21" y="4026358"/>
            <a:ext cx="2747066" cy="2687087"/>
          </a:xfrm>
          <a:prstGeom prst="rect">
            <a:avLst/>
          </a:prstGeom>
        </p:spPr>
      </p:pic>
      <p:pic>
        <p:nvPicPr>
          <p:cNvPr id="1026" name="Picture 2" descr="Lyft, which operates the city's Divvy bike-share program, moved closer on Monday to getting the exclusive right to expand the system, after a City Council committee vote.">
            <a:extLst>
              <a:ext uri="{FF2B5EF4-FFF2-40B4-BE49-F238E27FC236}">
                <a16:creationId xmlns:a16="http://schemas.microsoft.com/office/drawing/2014/main" id="{3263AAE7-302F-47FA-987A-D0A0DE875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4" y="103309"/>
            <a:ext cx="6717324" cy="377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FF52-F5BE-4D5A-8A5F-E525A4D4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1" y="-120160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Average duration per rider type across the week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EA5954-4293-4498-BDE9-B5CFE380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37" y="1137141"/>
            <a:ext cx="8027051" cy="4649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FC2871-EAC9-4A80-8571-F556597FA1CF}"/>
              </a:ext>
            </a:extLst>
          </p:cNvPr>
          <p:cNvSpPr txBox="1"/>
          <p:nvPr/>
        </p:nvSpPr>
        <p:spPr>
          <a:xfrm>
            <a:off x="8699989" y="1195754"/>
            <a:ext cx="2725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Casuals ride the bikes more than twice as long vs members</a:t>
            </a:r>
          </a:p>
        </p:txBody>
      </p:sp>
    </p:spTree>
    <p:extLst>
      <p:ext uri="{BB962C8B-B14F-4D97-AF65-F5344CB8AC3E}">
        <p14:creationId xmlns:p14="http://schemas.microsoft.com/office/powerpoint/2010/main" val="60332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FF52-F5BE-4D5A-8A5F-E525A4D4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1" y="-120160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No. of riders per type across the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4763-6376-48A6-9352-DE82B84B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1" y="1042622"/>
            <a:ext cx="6209527" cy="3518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2A5224-7B8C-4887-A84D-08283B02FDB6}"/>
              </a:ext>
            </a:extLst>
          </p:cNvPr>
          <p:cNvSpPr txBox="1"/>
          <p:nvPr/>
        </p:nvSpPr>
        <p:spPr>
          <a:xfrm>
            <a:off x="6787547" y="4782967"/>
            <a:ext cx="48534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typically following the weather trend for Chicago, which means a lot more people are riding bikes when the weather is hot</a:t>
            </a:r>
          </a:p>
          <a:p>
            <a:endParaRPr lang="en-US" dirty="0"/>
          </a:p>
          <a:p>
            <a:r>
              <a:rPr lang="en-US" sz="1200" dirty="0"/>
              <a:t>Temp ref: https://www.weather-us.com/en/illinois-usa/chicago-climate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92237-13B5-4B90-9507-AEB606F6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548" y="1042623"/>
            <a:ext cx="4998030" cy="35183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79517-B049-4A31-8DF9-E24168B4E884}"/>
              </a:ext>
            </a:extLst>
          </p:cNvPr>
          <p:cNvSpPr txBox="1"/>
          <p:nvPr/>
        </p:nvSpPr>
        <p:spPr>
          <a:xfrm>
            <a:off x="303336" y="4910504"/>
            <a:ext cx="6209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  No. of riders would peak at around June &amp; July</a:t>
            </a:r>
          </a:p>
          <a:p>
            <a:pPr marL="285750" indent="-285750">
              <a:buFontTx/>
              <a:buChar char="-"/>
            </a:pPr>
            <a:r>
              <a:rPr lang="en-US" dirty="0"/>
              <a:t>Low number of riders around Jan-Feb</a:t>
            </a:r>
          </a:p>
          <a:p>
            <a:pPr marL="285750" indent="-285750">
              <a:buFontTx/>
              <a:buChar char="-"/>
            </a:pPr>
            <a:r>
              <a:rPr lang="en-US" dirty="0"/>
              <a:t>Significantly more member riders during Q4, does this tell that there are less tourists during Q4?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5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5624-B66F-4688-86D8-94FA2417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60" y="-102577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Correlation between Chicago temperature &amp; no. of riders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791400-EA2C-4D9A-81AC-C79EE87B2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36" y="1109296"/>
            <a:ext cx="7703981" cy="48343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8F6BC-EF24-4C05-B948-E483BC6807F5}"/>
              </a:ext>
            </a:extLst>
          </p:cNvPr>
          <p:cNvSpPr txBox="1"/>
          <p:nvPr/>
        </p:nvSpPr>
        <p:spPr>
          <a:xfrm>
            <a:off x="285144" y="6141426"/>
            <a:ext cx="7948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 data from: https://www.weather.gov/wrh/Climate?wfo=lot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EDEDA1-4CA9-47F5-9CC5-CC42D35D5E95}"/>
              </a:ext>
            </a:extLst>
          </p:cNvPr>
          <p:cNvSpPr txBox="1"/>
          <p:nvPr/>
        </p:nvSpPr>
        <p:spPr>
          <a:xfrm>
            <a:off x="8357089" y="1433146"/>
            <a:ext cx="29586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does show that we have a strong correlation between number of rides and average temperature</a:t>
            </a:r>
          </a:p>
          <a:p>
            <a:endParaRPr lang="en-US" dirty="0"/>
          </a:p>
          <a:p>
            <a:r>
              <a:rPr lang="en-US" dirty="0"/>
              <a:t>The hotter the temp, the more bikers</a:t>
            </a:r>
          </a:p>
        </p:txBody>
      </p:sp>
    </p:spTree>
    <p:extLst>
      <p:ext uri="{BB962C8B-B14F-4D97-AF65-F5344CB8AC3E}">
        <p14:creationId xmlns:p14="http://schemas.microsoft.com/office/powerpoint/2010/main" val="252991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9AF5E-4AC2-41CF-AE2A-A21A0CAD0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26" y="-111369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No. of riders within a 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D654AB-E48E-47C4-976E-0ACA98402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26" y="1145931"/>
            <a:ext cx="8515427" cy="49243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FF7DC3-2017-4DB7-BC17-44AEE9B6C3E6}"/>
              </a:ext>
            </a:extLst>
          </p:cNvPr>
          <p:cNvSpPr txBox="1"/>
          <p:nvPr/>
        </p:nvSpPr>
        <p:spPr>
          <a:xfrm>
            <a:off x="8968154" y="1266090"/>
            <a:ext cx="30509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No. of riders peak at around 5-6pm of the day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Least amount of riders past midnight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We are seeing larger no. of member riders (vs casuals) from 6-9am and 4-7pm, which are times that one would go to &amp; from work.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5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4DDE-25C7-4BD5-82AD-241C21A56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95" y="-124558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Count of &gt;24 hour rental penalties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72F4DF-820A-4946-ADA8-5C40D6706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267" y="2268845"/>
            <a:ext cx="6265636" cy="3714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7F516-FAA4-4714-BAD1-F8FF5E95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7" y="963023"/>
            <a:ext cx="6165047" cy="1054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EB0464-CFA1-4620-AF7B-63ED5C4853DE}"/>
              </a:ext>
            </a:extLst>
          </p:cNvPr>
          <p:cNvSpPr txBox="1"/>
          <p:nvPr/>
        </p:nvSpPr>
        <p:spPr>
          <a:xfrm>
            <a:off x="7162800" y="2335305"/>
            <a:ext cx="4173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seeing a far greater number of &gt;24 </a:t>
            </a:r>
            <a:r>
              <a:rPr lang="en-US" dirty="0" err="1"/>
              <a:t>hr</a:t>
            </a:r>
            <a:r>
              <a:rPr lang="en-US" dirty="0"/>
              <a:t> rental penalties with casuals vs members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729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032716-731D-4BC0-9607-A45A4F25545A}"/>
              </a:ext>
            </a:extLst>
          </p:cNvPr>
          <p:cNvSpPr/>
          <p:nvPr/>
        </p:nvSpPr>
        <p:spPr>
          <a:xfrm>
            <a:off x="104903" y="0"/>
            <a:ext cx="9224682" cy="67414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86A6F-BC33-44BA-A7C6-F2A388387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3" y="-11137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Long casual bike 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87506-7160-41A2-943B-2CAEA212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83" y="1087316"/>
            <a:ext cx="8951175" cy="55069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Recalling the pricing options, single trips would cost $3.30 per ride but with an extra $0.15 per minute in excess of the 30 min use time.</a:t>
            </a:r>
          </a:p>
          <a:p>
            <a:r>
              <a:rPr lang="en-US" dirty="0"/>
              <a:t> A monthly subscription would cost only $9</a:t>
            </a:r>
          </a:p>
          <a:p>
            <a:r>
              <a:rPr lang="en-US" dirty="0"/>
              <a:t>Doing calculations, it would be cheaper to just get a monthly pass if you’re planning to have a single ride that would take longer than </a:t>
            </a:r>
            <a:r>
              <a:rPr lang="en-US" b="1" dirty="0"/>
              <a:t>68 minutes</a:t>
            </a:r>
          </a:p>
          <a:p>
            <a:r>
              <a:rPr lang="en-US" dirty="0"/>
              <a:t>Looking into the data, of all the 2.2 million casual rides in the past year, 119k of them (or 5.37%) were greater than 68 mins long</a:t>
            </a:r>
          </a:p>
          <a:p>
            <a:r>
              <a:rPr lang="en-US" dirty="0"/>
              <a:t>All those riders should have just took a monthly subscription instead</a:t>
            </a:r>
          </a:p>
          <a:p>
            <a:r>
              <a:rPr lang="en-US" dirty="0"/>
              <a:t>But because of the annual billing scheme of the membership plan, these riders chose to take just a single ride instead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FD5B3-E662-4E77-A585-48CE10B8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58" y="1044819"/>
            <a:ext cx="2687191" cy="1044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535E6E-94A3-4192-A1FC-BE8F4380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307" y="2471065"/>
            <a:ext cx="2521510" cy="37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D45E11-F129-468D-BDA4-E01C5AF5E758}"/>
              </a:ext>
            </a:extLst>
          </p:cNvPr>
          <p:cNvSpPr/>
          <p:nvPr/>
        </p:nvSpPr>
        <p:spPr>
          <a:xfrm>
            <a:off x="82490" y="58270"/>
            <a:ext cx="12028827" cy="67414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B8B14-E0F6-4A85-AC03-26478C8F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29" y="-45427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Summary &amp;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7403-3156-4321-A15B-8891754E1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79" y="1267557"/>
            <a:ext cx="10353762" cy="50233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Both members &amp; casuals prefer to use a classic bike rather than an electric one</a:t>
            </a:r>
          </a:p>
          <a:p>
            <a:r>
              <a:rPr lang="en-US" dirty="0"/>
              <a:t>Casuals tend to rent a bike during the weekends, while in contrast, there are more member bikers during the middle of the week</a:t>
            </a:r>
          </a:p>
          <a:p>
            <a:r>
              <a:rPr lang="en-US" dirty="0"/>
              <a:t>Ride duration of casuals are more than twice as long than members</a:t>
            </a:r>
          </a:p>
          <a:p>
            <a:r>
              <a:rPr lang="en-US" dirty="0"/>
              <a:t>Members &amp; Casuals ride bikes longer on weekends, but the difference is more notable with the casuals</a:t>
            </a:r>
          </a:p>
          <a:p>
            <a:r>
              <a:rPr lang="en-US" dirty="0"/>
              <a:t>The hotter the temperature, the more riders</a:t>
            </a:r>
          </a:p>
          <a:p>
            <a:r>
              <a:rPr lang="en-US" dirty="0"/>
              <a:t>Significantly more member riders than casuals during 4</a:t>
            </a:r>
            <a:r>
              <a:rPr lang="en-US" baseline="30000" dirty="0"/>
              <a:t>th</a:t>
            </a:r>
            <a:r>
              <a:rPr lang="en-US" dirty="0"/>
              <a:t> quarter months (could indicate that there are lesser tourists during cold weather months)</a:t>
            </a:r>
          </a:p>
          <a:p>
            <a:r>
              <a:rPr lang="en-US" dirty="0"/>
              <a:t>Members use the bikes during rush hours (early morning &amp; late afternoon), indicating that they could be coming to and from their workplaces.</a:t>
            </a:r>
          </a:p>
          <a:p>
            <a:r>
              <a:rPr lang="en-US" dirty="0"/>
              <a:t>We are seeing cases of long casual bike trips (&gt;68 mins) that could have been cheaper if it has been paid with a monthly subscription instead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1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B678CA-02DE-4BD0-80D9-443CE37873CB}"/>
              </a:ext>
            </a:extLst>
          </p:cNvPr>
          <p:cNvSpPr/>
          <p:nvPr/>
        </p:nvSpPr>
        <p:spPr>
          <a:xfrm>
            <a:off x="82490" y="58270"/>
            <a:ext cx="12028827" cy="67414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ADCEC-B7B9-4CCF-91BB-F1D982E1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72" y="-115766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73300-ED80-42E8-86EE-3F57EB1EE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295" y="1056543"/>
            <a:ext cx="10353762" cy="5644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are seeing that casuals rent more during weekends, which we can say would be for leisure or exercise. For these casual users, we can add a prompt in the app that if they are planning to ride bikes at least 4x a month, it would be cheaper to just apply for an annual subscription ($13.20 per month (4 x $3.30) vs the $9 per month annual subscription)</a:t>
            </a:r>
          </a:p>
          <a:p>
            <a:r>
              <a:rPr lang="en-US" dirty="0"/>
              <a:t>We have seen that members are using bikes going to and from their workplace. Considering this, we can run advertisements showing the benefits of cycling for this purpose.</a:t>
            </a:r>
          </a:p>
          <a:p>
            <a:r>
              <a:rPr lang="en-US" dirty="0"/>
              <a:t>As we are seeing more riders during summer, we could start a </a:t>
            </a:r>
            <a:r>
              <a:rPr lang="en-US" dirty="0" err="1"/>
              <a:t>Cyclistic</a:t>
            </a:r>
            <a:r>
              <a:rPr lang="en-US" dirty="0"/>
              <a:t> summer event around June-July to promote being fit &amp; healthy through the exercise we get from riding bikes.</a:t>
            </a:r>
          </a:p>
          <a:p>
            <a:r>
              <a:rPr lang="en-US" dirty="0"/>
              <a:t>Considering the cases that we’re seeing where it would be cheaper to get a monthly pass (&gt;68 min rides, min. of 4x a month use), the annual billing scheme might be hindering some casuals to avail of the membership. We might be able to check if we could change to a shorter membership billing, like quarterly.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9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E816-44CE-448E-9078-545261D8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77" y="280035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30663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995-4F15-4965-A465-F16AF596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291" y="2750527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2349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6E0E-98AE-4409-BC2C-335EEB1A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33" y="86458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EE39-5B41-4B13-ACA7-2C829C9E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7" y="1395045"/>
            <a:ext cx="10353762" cy="3714749"/>
          </a:xfrm>
        </p:spPr>
        <p:txBody>
          <a:bodyPr/>
          <a:lstStyle/>
          <a:p>
            <a:r>
              <a:rPr lang="en-US" dirty="0"/>
              <a:t>The goal is to drive business growth of “Cyclistic Bike-share” through maximizing annual memberships</a:t>
            </a:r>
          </a:p>
          <a:p>
            <a:r>
              <a:rPr lang="en-US" dirty="0"/>
              <a:t>There are 2 types of Cyclistic riders, casual riders &amp; annual members</a:t>
            </a:r>
          </a:p>
          <a:p>
            <a:r>
              <a:rPr lang="en-US" dirty="0"/>
              <a:t>Challenge: How do we convert casual riders to annual members?</a:t>
            </a:r>
          </a:p>
          <a:p>
            <a:r>
              <a:rPr lang="en-US" dirty="0"/>
              <a:t>To answer this, we can use the data that we have to see how annual members and casual riders use Cyclistic bikes differently?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48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D542-3E94-4D1B-84B4-48471503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42" y="-36634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Combining all CSV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5E5B8-62C4-4297-A00D-FE53B9A0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5" y="2235628"/>
            <a:ext cx="7038242" cy="3630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CB27F-BF2A-4CED-B00C-E9AD5449895D}"/>
              </a:ext>
            </a:extLst>
          </p:cNvPr>
          <p:cNvSpPr txBox="1"/>
          <p:nvPr/>
        </p:nvSpPr>
        <p:spPr>
          <a:xfrm>
            <a:off x="312127" y="1136719"/>
            <a:ext cx="10952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Windows Prompt to easily combine all CSV files into one 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Link here as reference: </a:t>
            </a:r>
            <a:r>
              <a:rPr lang="en-US" dirty="0">
                <a:hlinkClick r:id="rId3"/>
              </a:rPr>
              <a:t>https://www.live2tech.com/merge-multiple-csv-files-combine-one-large-csv-file/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Have checked and the headers where repeated in the merged file</a:t>
            </a:r>
          </a:p>
        </p:txBody>
      </p:sp>
    </p:spTree>
    <p:extLst>
      <p:ext uri="{BB962C8B-B14F-4D97-AF65-F5344CB8AC3E}">
        <p14:creationId xmlns:p14="http://schemas.microsoft.com/office/powerpoint/2010/main" val="206268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B6FC-003A-4400-B567-0E117330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88" y="196361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Using excel to open the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2D8703-B299-4FAB-A99D-E632A7791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46" y="2862524"/>
            <a:ext cx="8634046" cy="21240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C16EF1-7BB7-4B89-B8AC-C9250D579357}"/>
              </a:ext>
            </a:extLst>
          </p:cNvPr>
          <p:cNvSpPr txBox="1"/>
          <p:nvPr/>
        </p:nvSpPr>
        <p:spPr>
          <a:xfrm>
            <a:off x="404446" y="1525465"/>
            <a:ext cx="10226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get this prompt below telling that the combined CSV file’s data set is too large for the excel grid</a:t>
            </a:r>
          </a:p>
          <a:p>
            <a:endParaRPr lang="en-US" dirty="0"/>
          </a:p>
          <a:p>
            <a:r>
              <a:rPr lang="en-US" dirty="0"/>
              <a:t>Thus, it would be better to use SQL for EDA</a:t>
            </a:r>
          </a:p>
        </p:txBody>
      </p:sp>
    </p:spTree>
    <p:extLst>
      <p:ext uri="{BB962C8B-B14F-4D97-AF65-F5344CB8AC3E}">
        <p14:creationId xmlns:p14="http://schemas.microsoft.com/office/powerpoint/2010/main" val="3961516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D5455-CC88-4214-8631-1F9C4809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03" y="86458"/>
            <a:ext cx="10353762" cy="12573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Got error when importing combined CSV file into MS SQL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B2E3C1-B6A1-40DA-986D-8203CB425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53" y="2182012"/>
            <a:ext cx="10353675" cy="30633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6F9614-6AEF-4487-A28C-FB32E27B6318}"/>
              </a:ext>
            </a:extLst>
          </p:cNvPr>
          <p:cNvSpPr txBox="1"/>
          <p:nvPr/>
        </p:nvSpPr>
        <p:spPr>
          <a:xfrm>
            <a:off x="470388" y="1578219"/>
            <a:ext cx="609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Tried uploading single CSV file only and it was successful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CD587-FEDE-4331-87BF-215C97F98538}"/>
              </a:ext>
            </a:extLst>
          </p:cNvPr>
          <p:cNvSpPr txBox="1"/>
          <p:nvPr/>
        </p:nvSpPr>
        <p:spPr>
          <a:xfrm>
            <a:off x="606669" y="5833696"/>
            <a:ext cx="1049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BTW, I tried importing the data into Big Query but the import was limited to 100MB, my data was 1GB</a:t>
            </a:r>
          </a:p>
        </p:txBody>
      </p:sp>
    </p:spTree>
    <p:extLst>
      <p:ext uri="{BB962C8B-B14F-4D97-AF65-F5344CB8AC3E}">
        <p14:creationId xmlns:p14="http://schemas.microsoft.com/office/powerpoint/2010/main" val="23438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5369-64F0-4127-B502-FDD97CAE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42" y="143607"/>
            <a:ext cx="10353762" cy="1257300"/>
          </a:xfrm>
        </p:spPr>
        <p:txBody>
          <a:bodyPr/>
          <a:lstStyle/>
          <a:p>
            <a:r>
              <a:rPr lang="en-US" dirty="0"/>
              <a:t>Creating 2 batches of CSV files instead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E18DBD-4D67-42CB-801C-3499E432A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26" y="2111619"/>
            <a:ext cx="6694019" cy="371475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9A2BFA-8545-45F6-87FA-6DDDBB6615DC}"/>
              </a:ext>
            </a:extLst>
          </p:cNvPr>
          <p:cNvSpPr txBox="1"/>
          <p:nvPr/>
        </p:nvSpPr>
        <p:spPr>
          <a:xfrm>
            <a:off x="474785" y="1400907"/>
            <a:ext cx="716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In hopes that MS SQL can handle the import already if in 2 batches</a:t>
            </a:r>
          </a:p>
        </p:txBody>
      </p:sp>
    </p:spTree>
    <p:extLst>
      <p:ext uri="{BB962C8B-B14F-4D97-AF65-F5344CB8AC3E}">
        <p14:creationId xmlns:p14="http://schemas.microsoft.com/office/powerpoint/2010/main" val="3979033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9074-1501-482A-AF80-ACD71472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11" y="161192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Got new errors on MS SQL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5F5F1F-02D4-4B1E-BC96-92295E2B2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59" y="1378927"/>
            <a:ext cx="5473210" cy="18644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208AD-EF92-4027-9DE9-1ABDF2BF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97" y="1438586"/>
            <a:ext cx="6096000" cy="1804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C0982B-17C6-4693-93B3-CC391A86CFEC}"/>
              </a:ext>
            </a:extLst>
          </p:cNvPr>
          <p:cNvSpPr txBox="1"/>
          <p:nvPr/>
        </p:nvSpPr>
        <p:spPr>
          <a:xfrm>
            <a:off x="268165" y="3432121"/>
            <a:ext cx="536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Solved by changing </a:t>
            </a:r>
            <a:r>
              <a:rPr lang="en-US" dirty="0" err="1"/>
              <a:t>start_station_name</a:t>
            </a:r>
            <a:r>
              <a:rPr lang="en-US" dirty="0"/>
              <a:t> from </a:t>
            </a:r>
            <a:r>
              <a:rPr lang="en-US" dirty="0" err="1"/>
              <a:t>nvarchar</a:t>
            </a:r>
            <a:r>
              <a:rPr lang="en-US" dirty="0"/>
              <a:t>(50) to </a:t>
            </a:r>
            <a:r>
              <a:rPr lang="en-US" dirty="0" err="1"/>
              <a:t>nvarchar</a:t>
            </a:r>
            <a:r>
              <a:rPr lang="en-US" dirty="0"/>
              <a:t>(100)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22692-28D5-4BF7-9CD7-4269B72D31A7}"/>
              </a:ext>
            </a:extLst>
          </p:cNvPr>
          <p:cNvSpPr txBox="1"/>
          <p:nvPr/>
        </p:nvSpPr>
        <p:spPr>
          <a:xfrm>
            <a:off x="6096000" y="3471590"/>
            <a:ext cx="536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Solved by selecting “allow nulls” on all columns upon import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27C98-2F55-40EE-A2FE-79C631B75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59" y="4220224"/>
            <a:ext cx="5473210" cy="18160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B1C41C-966D-43B7-939E-AFB36A05C0E3}"/>
              </a:ext>
            </a:extLst>
          </p:cNvPr>
          <p:cNvSpPr txBox="1"/>
          <p:nvPr/>
        </p:nvSpPr>
        <p:spPr>
          <a:xfrm>
            <a:off x="162659" y="6093070"/>
            <a:ext cx="536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not select the </a:t>
            </a:r>
            <a:r>
              <a:rPr lang="en-US" dirty="0" err="1"/>
              <a:t>ride_id</a:t>
            </a:r>
            <a:r>
              <a:rPr lang="en-US" dirty="0"/>
              <a:t> as a primary key and will try again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6505F8-76DE-4C1A-9805-6D12C4B1E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596" y="4220224"/>
            <a:ext cx="5530363" cy="1878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44B342-EB6D-4765-9BA2-5BF0B0B95990}"/>
              </a:ext>
            </a:extLst>
          </p:cNvPr>
          <p:cNvSpPr txBox="1"/>
          <p:nvPr/>
        </p:nvSpPr>
        <p:spPr>
          <a:xfrm>
            <a:off x="6096000" y="6139963"/>
            <a:ext cx="536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ok for now</a:t>
            </a:r>
          </a:p>
        </p:txBody>
      </p:sp>
    </p:spTree>
    <p:extLst>
      <p:ext uri="{BB962C8B-B14F-4D97-AF65-F5344CB8AC3E}">
        <p14:creationId xmlns:p14="http://schemas.microsoft.com/office/powerpoint/2010/main" val="2828566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6E0E-98AE-4409-BC2C-335EEB1A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33" y="86458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Visualizations &amp;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EE39-5B41-4B13-ACA7-2C829C9E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7" y="1395045"/>
            <a:ext cx="10353762" cy="3714749"/>
          </a:xfrm>
        </p:spPr>
        <p:txBody>
          <a:bodyPr/>
          <a:lstStyle/>
          <a:p>
            <a:r>
              <a:rPr lang="en-US" dirty="0"/>
              <a:t>How are the bikers different?</a:t>
            </a:r>
          </a:p>
          <a:p>
            <a:r>
              <a:rPr lang="en-US" dirty="0"/>
              <a:t>Story?</a:t>
            </a:r>
          </a:p>
          <a:p>
            <a:r>
              <a:rPr lang="en-US" dirty="0"/>
              <a:t>Findings vs business goal?</a:t>
            </a:r>
          </a:p>
          <a:p>
            <a:r>
              <a:rPr lang="en-US" dirty="0"/>
              <a:t>Audience? </a:t>
            </a:r>
          </a:p>
          <a:p>
            <a:r>
              <a:rPr lang="en-US" dirty="0"/>
              <a:t>What data viz are relevant?</a:t>
            </a:r>
          </a:p>
          <a:p>
            <a:r>
              <a:rPr lang="en-US" dirty="0"/>
              <a:t>How to make this public?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534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6E0E-98AE-4409-BC2C-335EEB1A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33" y="86458"/>
            <a:ext cx="10353762" cy="12573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Summary, Conclusions,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EE39-5B41-4B13-ACA7-2C829C9E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7" y="1395045"/>
            <a:ext cx="10353762" cy="3714749"/>
          </a:xfrm>
        </p:spPr>
        <p:txBody>
          <a:bodyPr/>
          <a:lstStyle/>
          <a:p>
            <a:r>
              <a:rPr lang="en-US" dirty="0"/>
              <a:t>Final conclusion?</a:t>
            </a:r>
          </a:p>
          <a:p>
            <a:r>
              <a:rPr lang="en-US" dirty="0"/>
              <a:t>How can the team apply solutions?</a:t>
            </a:r>
          </a:p>
          <a:p>
            <a:r>
              <a:rPr lang="en-US" dirty="0"/>
              <a:t>Next Steps?</a:t>
            </a:r>
          </a:p>
          <a:p>
            <a:r>
              <a:rPr lang="en-US" dirty="0"/>
              <a:t>Additional data for analysis expansion?</a:t>
            </a: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95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Title Lorem Ipsum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4657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6E0E-98AE-4409-BC2C-335EEB1A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33" y="86458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Data source &amp;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EE39-5B41-4B13-ACA7-2C829C9E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7" y="1395045"/>
            <a:ext cx="10353762" cy="4865078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70000"/>
              </a:lnSpc>
            </a:pPr>
            <a:r>
              <a:rPr lang="en-US" sz="5500" dirty="0"/>
              <a:t>The data can be accessed through this </a:t>
            </a:r>
            <a:r>
              <a:rPr lang="en-US" sz="5500" dirty="0">
                <a:hlinkClick r:id="rId2"/>
              </a:rPr>
              <a:t>link</a:t>
            </a:r>
            <a:r>
              <a:rPr lang="en-US" sz="5500" dirty="0"/>
              <a:t> *</a:t>
            </a:r>
          </a:p>
          <a:p>
            <a:pPr>
              <a:lnSpc>
                <a:spcPct val="170000"/>
              </a:lnSpc>
            </a:pPr>
            <a:r>
              <a:rPr lang="en-US" sz="5500" dirty="0"/>
              <a:t>Data is batched by month and compressed as a zip file</a:t>
            </a:r>
          </a:p>
          <a:p>
            <a:pPr>
              <a:lnSpc>
                <a:spcPct val="170000"/>
              </a:lnSpc>
            </a:pPr>
            <a:r>
              <a:rPr lang="en-US" sz="5500" dirty="0"/>
              <a:t>Data range is from March 2021 to Feb 2022 (Past 12 months)</a:t>
            </a:r>
          </a:p>
          <a:p>
            <a:pPr>
              <a:lnSpc>
                <a:spcPct val="170000"/>
              </a:lnSpc>
            </a:pPr>
            <a:r>
              <a:rPr lang="en-US" sz="5500" dirty="0"/>
              <a:t>Data file format is CSV. Downloaded as 1 CSV file for each month</a:t>
            </a:r>
          </a:p>
          <a:p>
            <a:pPr>
              <a:lnSpc>
                <a:spcPct val="170000"/>
              </a:lnSpc>
            </a:pPr>
            <a:r>
              <a:rPr lang="en-US" sz="5500" dirty="0"/>
              <a:t>All CSV files have the same headers, thus can be combined as one single CSV file</a:t>
            </a:r>
          </a:p>
          <a:p>
            <a:pPr>
              <a:lnSpc>
                <a:spcPct val="170000"/>
              </a:lnSpc>
            </a:pPr>
            <a:r>
              <a:rPr lang="en-US" sz="5500" dirty="0"/>
              <a:t>Combined CSV file has a total of 5.6 million rows of data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sz="5500" dirty="0"/>
          </a:p>
          <a:p>
            <a:pPr marL="36900" indent="0">
              <a:buNone/>
            </a:pPr>
            <a:r>
              <a:rPr lang="en-US" sz="4300" dirty="0"/>
              <a:t>* </a:t>
            </a:r>
            <a:r>
              <a:rPr lang="en-US" sz="3700" dirty="0"/>
              <a:t>Data is actually from Divvy Bikes, an actual bike sharing company based in Chicago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9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4D3E3-F235-4C69-B110-FAF9AB7B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75" y="139212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Pre-analysis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F378B-2B9D-4CF3-8BF8-8EFB35DA6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675" y="1571625"/>
            <a:ext cx="10353762" cy="371474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US" dirty="0"/>
              <a:t>Even though </a:t>
            </a:r>
            <a:r>
              <a:rPr lang="en-US" dirty="0" err="1"/>
              <a:t>Cyclistic</a:t>
            </a:r>
            <a:r>
              <a:rPr lang="en-US" dirty="0"/>
              <a:t> is a fictional company, the data is still based off of real data from Divvy in Chicago, thus, we can check the web for details about Divvy: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We can check the Divvy website for pricing info:</a:t>
            </a:r>
          </a:p>
          <a:p>
            <a:pPr lvl="1"/>
            <a:r>
              <a:rPr lang="en-US" sz="1900" dirty="0">
                <a:hlinkClick r:id="rId2"/>
              </a:rPr>
              <a:t>https://divvybikes.com/pricing</a:t>
            </a:r>
            <a:endParaRPr lang="en-US" sz="1900" dirty="0"/>
          </a:p>
          <a:p>
            <a:r>
              <a:rPr lang="en-US" dirty="0"/>
              <a:t>Here’s another article describing how Divvy’s system works:</a:t>
            </a:r>
          </a:p>
          <a:p>
            <a:pPr lvl="1"/>
            <a:r>
              <a:rPr lang="en-US" sz="1800" dirty="0">
                <a:hlinkClick r:id="rId3"/>
              </a:rPr>
              <a:t>https://www.ridester.com/divvy-bikes/</a:t>
            </a:r>
            <a:endParaRPr lang="en-US" sz="1800" dirty="0"/>
          </a:p>
          <a:p>
            <a:r>
              <a:rPr lang="en-US" dirty="0"/>
              <a:t>Below an interesting article about Divvy Overtime fees:</a:t>
            </a:r>
          </a:p>
          <a:p>
            <a:pPr lvl="1"/>
            <a:r>
              <a:rPr lang="en-US" sz="1800" dirty="0">
                <a:hlinkClick r:id="rId4"/>
              </a:rPr>
              <a:t>https://www.chicagotribune.com/news/ct-xpm-2013-12-16-ct-getting-around-met-1211-20131216-story.html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5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01B61-3401-4AC9-B89B-3E16685B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8" y="-120162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Divvy Pricing plans: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13D02-F85A-4323-BB9F-4D08F8EBED21}"/>
              </a:ext>
            </a:extLst>
          </p:cNvPr>
          <p:cNvSpPr txBox="1"/>
          <p:nvPr/>
        </p:nvSpPr>
        <p:spPr>
          <a:xfrm>
            <a:off x="9012114" y="6395021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Link: https://divvybikes.com/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9EBDE1-7A6E-43C3-BA9F-297796F071CA}"/>
              </a:ext>
            </a:extLst>
          </p:cNvPr>
          <p:cNvGrpSpPr/>
          <p:nvPr/>
        </p:nvGrpSpPr>
        <p:grpSpPr>
          <a:xfrm>
            <a:off x="360726" y="1173084"/>
            <a:ext cx="11517682" cy="4779308"/>
            <a:chOff x="505799" y="2192992"/>
            <a:chExt cx="11517682" cy="47793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C74BFF-A353-4BE4-A20B-621FCEA5B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7221" y="2192992"/>
              <a:ext cx="7355906" cy="35411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3E9767-6A17-47D9-8917-4B8820CD7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799" y="5928093"/>
              <a:ext cx="2687191" cy="10442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CA4407-59B5-427B-AC06-ABCF65426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2268" y="6060384"/>
              <a:ext cx="8281213" cy="442057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B34BECD-C46D-4E56-8253-95A30234C576}"/>
                </a:ext>
              </a:extLst>
            </p:cNvPr>
            <p:cNvCxnSpPr>
              <a:stCxn id="8" idx="0"/>
            </p:cNvCxnSpPr>
            <p:nvPr/>
          </p:nvCxnSpPr>
          <p:spPr>
            <a:xfrm flipH="1" flipV="1">
              <a:off x="1849394" y="5433646"/>
              <a:ext cx="1" cy="4944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5572F87-AE7B-4888-81CF-D00C0B680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098" y="5433646"/>
              <a:ext cx="0" cy="6267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9AF0B50-4899-4051-9122-97D55B5A1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195" y="5741643"/>
            <a:ext cx="4901712" cy="8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6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6E0E-98AE-4409-BC2C-335EEB1A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33" y="86458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3EE39-5B41-4B13-ACA7-2C829C9E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7" y="1320312"/>
            <a:ext cx="10353762" cy="5335465"/>
          </a:xfrm>
        </p:spPr>
        <p:txBody>
          <a:bodyPr>
            <a:normAutofit fontScale="92500"/>
          </a:bodyPr>
          <a:lstStyle/>
          <a:p>
            <a:r>
              <a:rPr lang="en-US" dirty="0"/>
              <a:t>Decided to use </a:t>
            </a:r>
            <a:r>
              <a:rPr lang="en-US" b="1" dirty="0"/>
              <a:t>R</a:t>
            </a:r>
            <a:r>
              <a:rPr lang="en-US" dirty="0"/>
              <a:t> for the analysis as MS Excel will not be able to handle the large amount of data</a:t>
            </a:r>
          </a:p>
          <a:p>
            <a:r>
              <a:rPr lang="en-US" dirty="0"/>
              <a:t>Cleaning processes:</a:t>
            </a:r>
          </a:p>
          <a:p>
            <a:pPr lvl="1"/>
            <a:r>
              <a:rPr lang="en-US" dirty="0"/>
              <a:t>Changed “</a:t>
            </a:r>
            <a:r>
              <a:rPr lang="en-US" dirty="0" err="1"/>
              <a:t>started_at</a:t>
            </a:r>
            <a:r>
              <a:rPr lang="en-US" dirty="0"/>
              <a:t>” &amp; “</a:t>
            </a:r>
            <a:r>
              <a:rPr lang="en-US" dirty="0" err="1"/>
              <a:t>ended_at</a:t>
            </a:r>
            <a:r>
              <a:rPr lang="en-US" dirty="0"/>
              <a:t>” format from character to </a:t>
            </a:r>
            <a:r>
              <a:rPr lang="en-US" dirty="0" err="1"/>
              <a:t>POSIXct</a:t>
            </a:r>
            <a:r>
              <a:rPr lang="en-US" dirty="0"/>
              <a:t> (date-time) [</a:t>
            </a:r>
            <a:r>
              <a:rPr lang="en-US" dirty="0" err="1"/>
              <a:t>dttm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Removed rows with negative ride duration</a:t>
            </a:r>
          </a:p>
          <a:p>
            <a:r>
              <a:rPr lang="en-US" dirty="0"/>
              <a:t>Feature engineering:</a:t>
            </a:r>
          </a:p>
          <a:p>
            <a:pPr lvl="1"/>
            <a:r>
              <a:rPr lang="en-US" dirty="0"/>
              <a:t>Created a new column “</a:t>
            </a:r>
            <a:r>
              <a:rPr lang="en-US" dirty="0" err="1"/>
              <a:t>ride_length_mins</a:t>
            </a:r>
            <a:r>
              <a:rPr lang="en-US" dirty="0"/>
              <a:t>” to calculate the ride duration in minutes, taken from the difference of “</a:t>
            </a:r>
            <a:r>
              <a:rPr lang="en-US" dirty="0" err="1"/>
              <a:t>ended_at</a:t>
            </a:r>
            <a:r>
              <a:rPr lang="en-US" dirty="0"/>
              <a:t>” &amp; “</a:t>
            </a:r>
            <a:r>
              <a:rPr lang="en-US" dirty="0" err="1"/>
              <a:t>started_at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Created a new columns for year, month, day of the week, </a:t>
            </a:r>
            <a:r>
              <a:rPr lang="en-US" dirty="0" err="1"/>
              <a:t>start_hour</a:t>
            </a:r>
            <a:r>
              <a:rPr lang="en-US" dirty="0"/>
              <a:t> from “</a:t>
            </a:r>
            <a:r>
              <a:rPr lang="en-US" dirty="0" err="1"/>
              <a:t>started_at</a:t>
            </a:r>
            <a:r>
              <a:rPr lang="en-US" dirty="0"/>
              <a:t>” column</a:t>
            </a:r>
          </a:p>
          <a:p>
            <a:r>
              <a:rPr lang="en-US" dirty="0"/>
              <a:t>The R script can be found on my </a:t>
            </a:r>
            <a:r>
              <a:rPr lang="en-US" dirty="0" err="1"/>
              <a:t>github</a:t>
            </a:r>
            <a:r>
              <a:rPr lang="en-US" dirty="0"/>
              <a:t> page: </a:t>
            </a:r>
            <a:r>
              <a:rPr lang="en-US" dirty="0">
                <a:hlinkClick r:id="rId2"/>
              </a:rPr>
              <a:t>https://github.com/arl7d/portfoilioprojects/blob/main/Cyclistic_data_analysis/cyclistic_script.R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2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6E0E-98AE-4409-BC2C-335EEB1A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11" y="2584939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What did we find out?</a:t>
            </a:r>
          </a:p>
        </p:txBody>
      </p:sp>
    </p:spTree>
    <p:extLst>
      <p:ext uri="{BB962C8B-B14F-4D97-AF65-F5344CB8AC3E}">
        <p14:creationId xmlns:p14="http://schemas.microsoft.com/office/powerpoint/2010/main" val="183745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BA54-5D53-48ED-BD49-E52DCC7F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64" y="-194896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Bike type per rider type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0FFCD0-09D4-40B0-BED7-B88277F3A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33" y="999393"/>
            <a:ext cx="8629117" cy="518159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555276-39FD-4D80-AC00-5E431B3EE1AD}"/>
              </a:ext>
            </a:extLst>
          </p:cNvPr>
          <p:cNvSpPr txBox="1"/>
          <p:nvPr/>
        </p:nvSpPr>
        <p:spPr>
          <a:xfrm>
            <a:off x="9355015" y="1261696"/>
            <a:ext cx="25805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casuals &amp; members prefer the classic bike over the electric one</a:t>
            </a:r>
          </a:p>
          <a:p>
            <a:endParaRPr lang="en-US" dirty="0"/>
          </a:p>
          <a:p>
            <a:r>
              <a:rPr lang="en-US" dirty="0"/>
              <a:t>But has a wider margin on the members</a:t>
            </a:r>
          </a:p>
        </p:txBody>
      </p:sp>
    </p:spTree>
    <p:extLst>
      <p:ext uri="{BB962C8B-B14F-4D97-AF65-F5344CB8AC3E}">
        <p14:creationId xmlns:p14="http://schemas.microsoft.com/office/powerpoint/2010/main" val="2645525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FF52-F5BE-4D5A-8A5F-E525A4D45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41" y="209551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No. of riders per type across the week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84405-F00B-44E9-A1C8-FFFAB1FE3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14" y="1540120"/>
            <a:ext cx="7623535" cy="48977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0E7A1-5EAC-46A6-A694-090CA75D4F2E}"/>
              </a:ext>
            </a:extLst>
          </p:cNvPr>
          <p:cNvSpPr txBox="1"/>
          <p:nvPr/>
        </p:nvSpPr>
        <p:spPr>
          <a:xfrm>
            <a:off x="8524142" y="1617783"/>
            <a:ext cx="2598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on weekends for casuals – tourists? or people having a bike ride as exercise?</a:t>
            </a:r>
          </a:p>
          <a:p>
            <a:endParaRPr lang="en-US" dirty="0"/>
          </a:p>
          <a:p>
            <a:r>
              <a:rPr lang="en-US" dirty="0"/>
              <a:t>More riders in the middle of the week for members</a:t>
            </a:r>
          </a:p>
        </p:txBody>
      </p:sp>
    </p:spTree>
    <p:extLst>
      <p:ext uri="{BB962C8B-B14F-4D97-AF65-F5344CB8AC3E}">
        <p14:creationId xmlns:p14="http://schemas.microsoft.com/office/powerpoint/2010/main" val="26767001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{75ED4766-D4EC-4BA2-946F-A840226EC431}tf11665031_win32</Template>
  <TotalTime>424</TotalTime>
  <Words>1521</Words>
  <Application>Microsoft Office PowerPoint</Application>
  <PresentationFormat>Widescreen</PresentationFormat>
  <Paragraphs>153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 Nova</vt:lpstr>
      <vt:lpstr>Arial Nova Light</vt:lpstr>
      <vt:lpstr>Wingdings 2</vt:lpstr>
      <vt:lpstr>SlateVTI</vt:lpstr>
      <vt:lpstr>Cyclistic Bike-Sharing Data Analysis</vt:lpstr>
      <vt:lpstr>Overview</vt:lpstr>
      <vt:lpstr>Data source &amp; details</vt:lpstr>
      <vt:lpstr>Pre-analysis research</vt:lpstr>
      <vt:lpstr>Divvy Pricing plans:</vt:lpstr>
      <vt:lpstr>Data Processing</vt:lpstr>
      <vt:lpstr>What did we find out?</vt:lpstr>
      <vt:lpstr>Bike type per rider type</vt:lpstr>
      <vt:lpstr>No. of riders per type across the week</vt:lpstr>
      <vt:lpstr>Average duration per rider type across the week</vt:lpstr>
      <vt:lpstr>No. of riders per type across the year</vt:lpstr>
      <vt:lpstr>Correlation between Chicago temperature &amp; no. of riders</vt:lpstr>
      <vt:lpstr>No. of riders within a day</vt:lpstr>
      <vt:lpstr>Count of &gt;24 hour rental penalties</vt:lpstr>
      <vt:lpstr>Long casual bike trips</vt:lpstr>
      <vt:lpstr>Summary &amp; Conclusions</vt:lpstr>
      <vt:lpstr>Recommendations</vt:lpstr>
      <vt:lpstr>Thank you!</vt:lpstr>
      <vt:lpstr>Appendix</vt:lpstr>
      <vt:lpstr>Combining all CSV files</vt:lpstr>
      <vt:lpstr>Using excel to open the file</vt:lpstr>
      <vt:lpstr>Got error when importing combined CSV file into MS SQL Server</vt:lpstr>
      <vt:lpstr>Creating 2 batches of CSV files instead</vt:lpstr>
      <vt:lpstr>Got new errors on MS SQL server</vt:lpstr>
      <vt:lpstr>Visualizations &amp; Key findings</vt:lpstr>
      <vt:lpstr>Summary, Conclusions, Recommendations</vt:lpstr>
      <vt:lpstr>Title Lorem Ipsum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Arlo Blanco</dc:creator>
  <cp:lastModifiedBy>Arlo Blanco</cp:lastModifiedBy>
  <cp:revision>59</cp:revision>
  <dcterms:created xsi:type="dcterms:W3CDTF">2022-03-07T19:32:56Z</dcterms:created>
  <dcterms:modified xsi:type="dcterms:W3CDTF">2022-03-09T18:52:13Z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